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6.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4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48.xml" ContentType="application/vnd.openxmlformats-officedocument.presentationml.tags+xml"/>
  <Override PartName="/ppt/notesSlides/notesSlide25.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26.xml" ContentType="application/vnd.openxmlformats-officedocument.presentationml.notesSlide+xml"/>
  <Override PartName="/ppt/tags/tag51.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49"/>
  </p:notesMasterIdLst>
  <p:sldIdLst>
    <p:sldId id="2076138295" r:id="rId7"/>
    <p:sldId id="2076138301" r:id="rId8"/>
    <p:sldId id="2076138325" r:id="rId9"/>
    <p:sldId id="2076138326" r:id="rId10"/>
    <p:sldId id="10052" r:id="rId11"/>
    <p:sldId id="2076138337" r:id="rId12"/>
    <p:sldId id="2076138341" r:id="rId13"/>
    <p:sldId id="2076138338" r:id="rId14"/>
    <p:sldId id="2076138339" r:id="rId15"/>
    <p:sldId id="2076138342" r:id="rId16"/>
    <p:sldId id="2076138340" r:id="rId17"/>
    <p:sldId id="2076138343" r:id="rId18"/>
    <p:sldId id="2076138344" r:id="rId19"/>
    <p:sldId id="2076138345" r:id="rId20"/>
    <p:sldId id="2076138346" r:id="rId21"/>
    <p:sldId id="2076138331" r:id="rId22"/>
    <p:sldId id="2076138332" r:id="rId23"/>
    <p:sldId id="2076138330" r:id="rId24"/>
    <p:sldId id="2076138302" r:id="rId25"/>
    <p:sldId id="1370" r:id="rId26"/>
    <p:sldId id="2076138334" r:id="rId27"/>
    <p:sldId id="2076138335" r:id="rId28"/>
    <p:sldId id="2076138336" r:id="rId29"/>
    <p:sldId id="2076138328" r:id="rId30"/>
    <p:sldId id="2076137739" r:id="rId31"/>
    <p:sldId id="2076138310" r:id="rId32"/>
    <p:sldId id="2076138308" r:id="rId33"/>
    <p:sldId id="2449" r:id="rId34"/>
    <p:sldId id="2076137914" r:id="rId35"/>
    <p:sldId id="2452" r:id="rId36"/>
    <p:sldId id="2076138312" r:id="rId37"/>
    <p:sldId id="1387" r:id="rId38"/>
    <p:sldId id="1385" r:id="rId39"/>
    <p:sldId id="2076138305" r:id="rId40"/>
    <p:sldId id="2076138306" r:id="rId41"/>
    <p:sldId id="2076138270" r:id="rId42"/>
    <p:sldId id="2076138208" r:id="rId43"/>
    <p:sldId id="2076138271" r:id="rId44"/>
    <p:sldId id="2076138209" r:id="rId45"/>
    <p:sldId id="2076138236" r:id="rId46"/>
    <p:sldId id="2076138225" r:id="rId47"/>
    <p:sldId id="2076138226"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95"/>
            <p14:sldId id="2076138301"/>
            <p14:sldId id="2076138325"/>
            <p14:sldId id="2076138326"/>
            <p14:sldId id="10052"/>
            <p14:sldId id="2076138337"/>
            <p14:sldId id="2076138341"/>
            <p14:sldId id="2076138338"/>
            <p14:sldId id="2076138339"/>
            <p14:sldId id="2076138342"/>
            <p14:sldId id="2076138340"/>
            <p14:sldId id="2076138343"/>
            <p14:sldId id="2076138344"/>
            <p14:sldId id="2076138345"/>
            <p14:sldId id="2076138346"/>
            <p14:sldId id="2076138331"/>
            <p14:sldId id="2076138332"/>
            <p14:sldId id="2076138330"/>
            <p14:sldId id="2076138302"/>
            <p14:sldId id="1370"/>
            <p14:sldId id="2076138334"/>
            <p14:sldId id="2076138335"/>
            <p14:sldId id="2076138336"/>
            <p14:sldId id="2076138328"/>
            <p14:sldId id="2076137739"/>
            <p14:sldId id="2076138310"/>
            <p14:sldId id="2076138308"/>
            <p14:sldId id="2449"/>
            <p14:sldId id="2076137914"/>
            <p14:sldId id="2452"/>
            <p14:sldId id="2076138312"/>
            <p14:sldId id="1387"/>
            <p14:sldId id="1385"/>
            <p14:sldId id="2076138305"/>
            <p14:sldId id="2076138306"/>
            <p14:sldId id="2076138270"/>
            <p14:sldId id="2076138208"/>
            <p14:sldId id="2076138271"/>
            <p14:sldId id="2076138209"/>
            <p14:sldId id="2076138236"/>
            <p14:sldId id="2076138225"/>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42" autoAdjust="0"/>
    <p:restoredTop sz="65512" autoAdjust="0"/>
  </p:normalViewPr>
  <p:slideViewPr>
    <p:cSldViewPr snapToGrid="0">
      <p:cViewPr varScale="1">
        <p:scale>
          <a:sx n="59" d="100"/>
          <a:sy n="59" d="100"/>
        </p:scale>
        <p:origin x="1500" y="78"/>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8" Type="http://schemas.openxmlformats.org/officeDocument/2006/relationships/slide" Target="slides/slide2.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5/26/2021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5/26/2021 5:30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12</a:t>
            </a:fld>
            <a:endParaRPr lang="en-US"/>
          </a:p>
        </p:txBody>
      </p:sp>
    </p:spTree>
    <p:extLst>
      <p:ext uri="{BB962C8B-B14F-4D97-AF65-F5344CB8AC3E}">
        <p14:creationId xmlns:p14="http://schemas.microsoft.com/office/powerpoint/2010/main" val="2640632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13</a:t>
            </a:fld>
            <a:endParaRPr lang="en-US"/>
          </a:p>
        </p:txBody>
      </p:sp>
    </p:spTree>
    <p:extLst>
      <p:ext uri="{BB962C8B-B14F-4D97-AF65-F5344CB8AC3E}">
        <p14:creationId xmlns:p14="http://schemas.microsoft.com/office/powerpoint/2010/main" val="1398152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14</a:t>
            </a:fld>
            <a:endParaRPr lang="en-US"/>
          </a:p>
        </p:txBody>
      </p:sp>
    </p:spTree>
    <p:extLst>
      <p:ext uri="{BB962C8B-B14F-4D97-AF65-F5344CB8AC3E}">
        <p14:creationId xmlns:p14="http://schemas.microsoft.com/office/powerpoint/2010/main" val="3757512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15</a:t>
            </a:fld>
            <a:endParaRPr lang="en-US"/>
          </a:p>
        </p:txBody>
      </p:sp>
    </p:spTree>
    <p:extLst>
      <p:ext uri="{BB962C8B-B14F-4D97-AF65-F5344CB8AC3E}">
        <p14:creationId xmlns:p14="http://schemas.microsoft.com/office/powerpoint/2010/main" val="2239651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17</a:t>
            </a:fld>
            <a:endParaRPr lang="en-US"/>
          </a:p>
        </p:txBody>
      </p:sp>
    </p:spTree>
    <p:extLst>
      <p:ext uri="{BB962C8B-B14F-4D97-AF65-F5344CB8AC3E}">
        <p14:creationId xmlns:p14="http://schemas.microsoft.com/office/powerpoint/2010/main" val="580118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5/26/2021 5:30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168754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19</a:t>
            </a:fld>
            <a:endParaRPr lang="en-US"/>
          </a:p>
        </p:txBody>
      </p:sp>
    </p:spTree>
    <p:extLst>
      <p:ext uri="{BB962C8B-B14F-4D97-AF65-F5344CB8AC3E}">
        <p14:creationId xmlns:p14="http://schemas.microsoft.com/office/powerpoint/2010/main" val="21292157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5/26/2021 5:30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21</a:t>
            </a:fld>
            <a:endParaRPr lang="en-US"/>
          </a:p>
        </p:txBody>
      </p:sp>
    </p:spTree>
    <p:extLst>
      <p:ext uri="{BB962C8B-B14F-4D97-AF65-F5344CB8AC3E}">
        <p14:creationId xmlns:p14="http://schemas.microsoft.com/office/powerpoint/2010/main" val="1545515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22</a:t>
            </a:fld>
            <a:endParaRPr lang="en-US"/>
          </a:p>
        </p:txBody>
      </p:sp>
    </p:spTree>
    <p:extLst>
      <p:ext uri="{BB962C8B-B14F-4D97-AF65-F5344CB8AC3E}">
        <p14:creationId xmlns:p14="http://schemas.microsoft.com/office/powerpoint/2010/main" val="1731591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5/26/2021 5:30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799543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23</a:t>
            </a:fld>
            <a:endParaRPr lang="en-US"/>
          </a:p>
        </p:txBody>
      </p:sp>
    </p:spTree>
    <p:extLst>
      <p:ext uri="{BB962C8B-B14F-4D97-AF65-F5344CB8AC3E}">
        <p14:creationId xmlns:p14="http://schemas.microsoft.com/office/powerpoint/2010/main" val="32243447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25</a:t>
            </a:fld>
            <a:endParaRPr lang="en-US"/>
          </a:p>
        </p:txBody>
      </p:sp>
    </p:spTree>
    <p:extLst>
      <p:ext uri="{BB962C8B-B14F-4D97-AF65-F5344CB8AC3E}">
        <p14:creationId xmlns:p14="http://schemas.microsoft.com/office/powerpoint/2010/main" val="36352899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27</a:t>
            </a:fld>
            <a:endParaRPr lang="en-US"/>
          </a:p>
        </p:txBody>
      </p:sp>
    </p:spTree>
    <p:extLst>
      <p:ext uri="{BB962C8B-B14F-4D97-AF65-F5344CB8AC3E}">
        <p14:creationId xmlns:p14="http://schemas.microsoft.com/office/powerpoint/2010/main" val="39262988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28</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31</a:t>
            </a:fld>
            <a:endParaRPr lang="en-US"/>
          </a:p>
        </p:txBody>
      </p:sp>
    </p:spTree>
    <p:extLst>
      <p:ext uri="{BB962C8B-B14F-4D97-AF65-F5344CB8AC3E}">
        <p14:creationId xmlns:p14="http://schemas.microsoft.com/office/powerpoint/2010/main" val="40908494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5/26/2021 5:30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35</a:t>
            </a:fld>
            <a:endParaRPr lang="en-US"/>
          </a:p>
        </p:txBody>
      </p:sp>
    </p:spTree>
    <p:extLst>
      <p:ext uri="{BB962C8B-B14F-4D97-AF65-F5344CB8AC3E}">
        <p14:creationId xmlns:p14="http://schemas.microsoft.com/office/powerpoint/2010/main" val="15312597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5/26/2021 5:30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5/26/2021 5:30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38</a:t>
            </a:fld>
            <a:endParaRPr lang="en-US"/>
          </a:p>
        </p:txBody>
      </p:sp>
    </p:spTree>
    <p:extLst>
      <p:ext uri="{BB962C8B-B14F-4D97-AF65-F5344CB8AC3E}">
        <p14:creationId xmlns:p14="http://schemas.microsoft.com/office/powerpoint/2010/main" val="3860198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5</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5/26/2021 5:30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6</a:t>
            </a:fld>
            <a:endParaRPr lang="en-US"/>
          </a:p>
        </p:txBody>
      </p:sp>
    </p:spTree>
    <p:extLst>
      <p:ext uri="{BB962C8B-B14F-4D97-AF65-F5344CB8AC3E}">
        <p14:creationId xmlns:p14="http://schemas.microsoft.com/office/powerpoint/2010/main" val="1100543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7</a:t>
            </a:fld>
            <a:endParaRPr lang="en-US"/>
          </a:p>
        </p:txBody>
      </p:sp>
    </p:spTree>
    <p:extLst>
      <p:ext uri="{BB962C8B-B14F-4D97-AF65-F5344CB8AC3E}">
        <p14:creationId xmlns:p14="http://schemas.microsoft.com/office/powerpoint/2010/main" val="1434888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8</a:t>
            </a:fld>
            <a:endParaRPr lang="en-US"/>
          </a:p>
        </p:txBody>
      </p:sp>
    </p:spTree>
    <p:extLst>
      <p:ext uri="{BB962C8B-B14F-4D97-AF65-F5344CB8AC3E}">
        <p14:creationId xmlns:p14="http://schemas.microsoft.com/office/powerpoint/2010/main" val="23908589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9</a:t>
            </a:fld>
            <a:endParaRPr lang="en-US"/>
          </a:p>
        </p:txBody>
      </p:sp>
    </p:spTree>
    <p:extLst>
      <p:ext uri="{BB962C8B-B14F-4D97-AF65-F5344CB8AC3E}">
        <p14:creationId xmlns:p14="http://schemas.microsoft.com/office/powerpoint/2010/main" val="3664003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10</a:t>
            </a:fld>
            <a:endParaRPr lang="en-US"/>
          </a:p>
        </p:txBody>
      </p:sp>
    </p:spTree>
    <p:extLst>
      <p:ext uri="{BB962C8B-B14F-4D97-AF65-F5344CB8AC3E}">
        <p14:creationId xmlns:p14="http://schemas.microsoft.com/office/powerpoint/2010/main" val="3350431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a:t>
            </a:fld>
            <a:endParaRPr lang="en-US"/>
          </a:p>
        </p:txBody>
      </p:sp>
    </p:spTree>
    <p:extLst>
      <p:ext uri="{BB962C8B-B14F-4D97-AF65-F5344CB8AC3E}">
        <p14:creationId xmlns:p14="http://schemas.microsoft.com/office/powerpoint/2010/main" val="3612851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theme" Target="../theme/theme3.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1.png"/><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image" Target="../media/image1.emf"/><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ags" Target="../tags/tag8.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2"/>
          <a:stretch>
            <a:fillRect/>
          </a:stretch>
        </p:blipFill>
        <p:spPr>
          <a:xfrm rot="5400000">
            <a:off x="9208748" y="2991033"/>
            <a:ext cx="6858623" cy="876557"/>
          </a:xfrm>
          <a:prstGeom prst="rect">
            <a:avLst/>
          </a:prstGeom>
        </p:spPr>
      </p:pic>
    </p:spTree>
    <p:custDataLst>
      <p:tags r:id="rId40"/>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9.xml"/><Relationship Id="rId1" Type="http://schemas.openxmlformats.org/officeDocument/2006/relationships/tags" Target="../tags/tag4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0.xml"/><Relationship Id="rId1" Type="http://schemas.openxmlformats.org/officeDocument/2006/relationships/tags" Target="../tags/tag4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67.xml"/><Relationship Id="rId5" Type="http://schemas.openxmlformats.org/officeDocument/2006/relationships/image" Target="../media/image22.sv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9.xml"/><Relationship Id="rId1" Type="http://schemas.openxmlformats.org/officeDocument/2006/relationships/tags" Target="../tags/tag48.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9.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7.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9.xml"/><Relationship Id="rId1" Type="http://schemas.openxmlformats.org/officeDocument/2006/relationships/tags" Target="../tags/tag51.xml"/></Relationships>
</file>

<file path=ppt/slides/_rels/slide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8.xml"/><Relationship Id="rId1" Type="http://schemas.openxmlformats.org/officeDocument/2006/relationships/slideLayout" Target="../slideLayouts/slideLayout47.xml"/></Relationships>
</file>

<file path=ppt/slides/_rels/slide38.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29.xml"/><Relationship Id="rId1" Type="http://schemas.openxmlformats.org/officeDocument/2006/relationships/slideLayout" Target="../slideLayouts/slideLayout36.xml"/><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0.xml"/><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0.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26.png"/><Relationship Id="rId1" Type="http://schemas.openxmlformats.org/officeDocument/2006/relationships/slideLayout" Target="../slideLayouts/slideLayout48.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sv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379299"/>
            <a:ext cx="8429171" cy="2480166"/>
          </a:xfrm>
        </p:spPr>
        <p:txBody>
          <a:bodyPr/>
          <a:lstStyle/>
          <a:p>
            <a:r>
              <a:rPr lang="en-US" dirty="0">
                <a:solidFill>
                  <a:schemeClr val="bg1"/>
                </a:solidFill>
              </a:rPr>
              <a:t>Welcome to </a:t>
            </a:r>
            <a:br>
              <a:rPr lang="en-US" dirty="0">
                <a:solidFill>
                  <a:schemeClr val="bg1"/>
                </a:solidFill>
              </a:rPr>
            </a:br>
            <a:r>
              <a:rPr lang="en-US" dirty="0">
                <a:solidFill>
                  <a:schemeClr val="bg1"/>
                </a:solidFill>
              </a:rPr>
              <a:t>Azure Defender + Azure Sentinel</a:t>
            </a:r>
            <a:br>
              <a:rPr lang="en-US" dirty="0">
                <a:solidFill>
                  <a:schemeClr val="bg1"/>
                </a:solidFill>
              </a:rPr>
            </a:br>
            <a:r>
              <a:rPr lang="en-US" dirty="0">
                <a:solidFill>
                  <a:schemeClr val="bg1"/>
                </a:solidFill>
              </a:rPr>
              <a:t>Better Together!</a:t>
            </a:r>
            <a:br>
              <a:rPr lang="en-US" dirty="0">
                <a:solidFill>
                  <a:schemeClr val="bg1"/>
                </a:solidFill>
              </a:rPr>
            </a:br>
            <a:br>
              <a:rPr lang="en-US" dirty="0">
                <a:solidFill>
                  <a:schemeClr val="bg1"/>
                </a:solidFill>
              </a:rPr>
            </a:br>
            <a:r>
              <a:rPr lang="en-US" sz="2000" dirty="0">
                <a:solidFill>
                  <a:schemeClr val="bg1"/>
                </a:solidFill>
              </a:rPr>
              <a:t>Day 2</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04652" cy="758022"/>
          </a:xfrm>
        </p:spPr>
        <p:txBody>
          <a:bodyPr/>
          <a:lstStyle/>
          <a:p>
            <a:r>
              <a:rPr lang="en-US" dirty="0"/>
              <a:t>Azure Sentinel – Entity Behavior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231800637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175674414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Threat Intelligence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103629470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Analytics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231142082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a:t>
            </a:r>
            <a:r>
              <a:rPr lang="en-US"/>
              <a:t>– Automation</a:t>
            </a:r>
            <a:endParaRPr lang="en-US" dirty="0"/>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273613743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SIEM Integration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36662510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Security Operations Center</a:t>
            </a:r>
          </a:p>
        </p:txBody>
      </p:sp>
    </p:spTree>
    <p:extLst>
      <p:ext uri="{BB962C8B-B14F-4D97-AF65-F5344CB8AC3E}">
        <p14:creationId xmlns:p14="http://schemas.microsoft.com/office/powerpoint/2010/main" val="699205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Security Operations Center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148405930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a:t>
            </a:r>
          </a:p>
        </p:txBody>
      </p:sp>
    </p:spTree>
    <p:custDataLst>
      <p:tags r:id="rId1"/>
    </p:custDataLst>
    <p:extLst>
      <p:ext uri="{BB962C8B-B14F-4D97-AF65-F5344CB8AC3E}">
        <p14:creationId xmlns:p14="http://schemas.microsoft.com/office/powerpoint/2010/main" val="39699262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1">
            <a:extLst>
              <a:ext uri="{FF2B5EF4-FFF2-40B4-BE49-F238E27FC236}">
                <a16:creationId xmlns:a16="http://schemas.microsoft.com/office/drawing/2014/main" id="{E1C30E8B-1559-440D-8608-EDDC70007ED3}"/>
              </a:ext>
            </a:extLst>
          </p:cNvPr>
          <p:cNvGraphicFramePr>
            <a:graphicFrameLocks noGrp="1"/>
          </p:cNvGraphicFramePr>
          <p:nvPr/>
        </p:nvGraphicFramePr>
        <p:xfrm>
          <a:off x="3885205" y="942913"/>
          <a:ext cx="4459530" cy="5621395"/>
        </p:xfrm>
        <a:graphic>
          <a:graphicData uri="http://schemas.openxmlformats.org/drawingml/2006/table">
            <a:tbl>
              <a:tblPr firstRow="1" bandRow="1"/>
              <a:tblGrid>
                <a:gridCol w="803107">
                  <a:extLst>
                    <a:ext uri="{9D8B030D-6E8A-4147-A177-3AD203B41FA5}">
                      <a16:colId xmlns:a16="http://schemas.microsoft.com/office/drawing/2014/main" val="2309314199"/>
                    </a:ext>
                  </a:extLst>
                </a:gridCol>
                <a:gridCol w="2589196">
                  <a:extLst>
                    <a:ext uri="{9D8B030D-6E8A-4147-A177-3AD203B41FA5}">
                      <a16:colId xmlns:a16="http://schemas.microsoft.com/office/drawing/2014/main" val="4046901895"/>
                    </a:ext>
                  </a:extLst>
                </a:gridCol>
                <a:gridCol w="1067227">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Keynote</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7:15-7:45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10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Loading &amp; Data Lake Organization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Lake Design &amp; Security Considerations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Transformations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12:30-13:00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13:00-14:00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14:00-14:15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264150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238889081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959908026"/>
              </p:ext>
            </p:extLst>
          </p:nvPr>
        </p:nvGraphicFramePr>
        <p:xfrm>
          <a:off x="1355355" y="942913"/>
          <a:ext cx="4740647" cy="5621395"/>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Azure Sentinel</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Lake Design &amp; Security Considerations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11:00-11:15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Transformations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3:00-:15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6312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Lab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64"/>
            <a:ext cx="5083629" cy="543097"/>
          </a:xfrm>
        </p:spPr>
        <p:txBody>
          <a:bodyPr/>
          <a:lstStyle/>
          <a:p>
            <a:r>
              <a:rPr lang="en-US" dirty="0"/>
              <a:t>Better together!</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End to End Investigations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351278225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Troubleshooting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273661541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KQL Unions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252186696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Product Integration</a:t>
            </a:r>
          </a:p>
        </p:txBody>
      </p:sp>
    </p:spTree>
    <p:extLst>
      <p:ext uri="{BB962C8B-B14F-4D97-AF65-F5344CB8AC3E}">
        <p14:creationId xmlns:p14="http://schemas.microsoft.com/office/powerpoint/2010/main" val="138700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Product Integration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363446922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Hunting</a:t>
            </a:r>
          </a:p>
        </p:txBody>
      </p:sp>
    </p:spTree>
    <p:extLst>
      <p:ext uri="{BB962C8B-B14F-4D97-AF65-F5344CB8AC3E}">
        <p14:creationId xmlns:p14="http://schemas.microsoft.com/office/powerpoint/2010/main" val="103120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Hunting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384756674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4CF5C4-7171-4F91-8A63-BDD6EFA2A56F}"/>
              </a:ext>
            </a:extLst>
          </p:cNvPr>
          <p:cNvSpPr>
            <a:spLocks noGrp="1"/>
          </p:cNvSpPr>
          <p:nvPr>
            <p:ph type="title"/>
          </p:nvPr>
        </p:nvSpPr>
        <p:spPr>
          <a:xfrm>
            <a:off x="585217" y="3045595"/>
            <a:ext cx="9144000" cy="488797"/>
          </a:xfrm>
        </p:spPr>
        <p:txBody>
          <a:bodyPr/>
          <a:lstStyle/>
          <a:p>
            <a:r>
              <a:rPr lang="en-US" dirty="0"/>
              <a:t>Best Practices</a:t>
            </a:r>
          </a:p>
        </p:txBody>
      </p:sp>
    </p:spTree>
    <p:extLst>
      <p:ext uri="{BB962C8B-B14F-4D97-AF65-F5344CB8AC3E}">
        <p14:creationId xmlns:p14="http://schemas.microsoft.com/office/powerpoint/2010/main" val="378057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1904469"/>
            <a:ext cx="6556541" cy="1629292"/>
          </a:xfrm>
        </p:spPr>
        <p:txBody>
          <a:bodyPr/>
          <a:lstStyle/>
          <a:p>
            <a:r>
              <a:rPr lang="en-US" dirty="0"/>
              <a:t>Azure Sentinel + Azure Defender</a:t>
            </a:r>
            <a:br>
              <a:rPr lang="en-US" dirty="0"/>
            </a:br>
            <a:r>
              <a:rPr lang="en-US" dirty="0"/>
              <a:t>Better Together!</a:t>
            </a:r>
          </a:p>
        </p:txBody>
      </p:sp>
    </p:spTree>
    <p:custDataLst>
      <p:tags r:id="rId1"/>
    </p:custDataLst>
    <p:extLst>
      <p:ext uri="{BB962C8B-B14F-4D97-AF65-F5344CB8AC3E}">
        <p14:creationId xmlns:p14="http://schemas.microsoft.com/office/powerpoint/2010/main" val="66936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Best Practices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225748036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Data Lake Design &amp; Security Considerations </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design, optimize and secure a file system within ADLS Gen2</a:t>
            </a:r>
            <a:r>
              <a:rPr kumimoji="0" lang="en-US" sz="1800" b="0" i="0" u="none" strike="noStrike" kern="1200" cap="none" spc="0" normalizeH="0" baseline="0" noProof="0" dirty="0">
                <a:ln>
                  <a:noFill/>
                </a:ln>
                <a:solidFill>
                  <a:srgbClr val="B4A0FF"/>
                </a:solidFill>
                <a:effectLst/>
                <a:uLnTx/>
                <a:uFillTx/>
                <a:latin typeface="Segoe UI"/>
                <a:ea typeface="+mn-ea"/>
                <a:cs typeface="+mn-cs"/>
              </a:rPr>
              <a:t>.</a:t>
            </a:r>
            <a:r>
              <a:rPr kumimoji="0" lang="en-US" sz="1800" b="0" i="0" u="none" strike="noStrike" kern="1200" cap="none" spc="0" normalizeH="0" baseline="0" noProof="0" dirty="0">
                <a:ln>
                  <a:noFill/>
                </a:ln>
                <a:solidFill>
                  <a:srgbClr val="1A1A1A"/>
                </a:solidFill>
                <a:effectLst/>
                <a:uLnTx/>
                <a:uFillTx/>
                <a:latin typeface="Segoe UI"/>
                <a:ea typeface="+mn-ea"/>
                <a:cs typeface="+mn-cs"/>
              </a:rPr>
              <a:t> </a:t>
            </a: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5073992"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0068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Azure Defender Part 1</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deploy azure defender protections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1564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1">
            <a:extLst>
              <a:ext uri="{FF2B5EF4-FFF2-40B4-BE49-F238E27FC236}">
                <a16:creationId xmlns:a16="http://schemas.microsoft.com/office/drawing/2014/main" id="{C49AC160-F7B6-413F-9451-592028947DBD}"/>
              </a:ext>
            </a:extLst>
          </p:cNvPr>
          <p:cNvGraphicFramePr>
            <a:graphicFrameLocks noGrp="1"/>
          </p:cNvGraphicFramePr>
          <p:nvPr>
            <p:extLst>
              <p:ext uri="{D42A27DB-BD31-4B8C-83A1-F6EECF244321}">
                <p14:modId xmlns:p14="http://schemas.microsoft.com/office/powerpoint/2010/main" val="791442603"/>
              </p:ext>
            </p:extLst>
          </p:nvPr>
        </p:nvGraphicFramePr>
        <p:xfrm>
          <a:off x="3886983" y="942918"/>
          <a:ext cx="4457753" cy="5621395"/>
        </p:xfrm>
        <a:graphic>
          <a:graphicData uri="http://schemas.openxmlformats.org/drawingml/2006/table">
            <a:tbl>
              <a:tblPr firstRow="1" bandRow="1"/>
              <a:tblGrid>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8:05-8:15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Keynote</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8:15-8:45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Defender</a:t>
                      </a:r>
                      <a:b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b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File Integrity + Container Image Scanning</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kern="1200" dirty="0">
                          <a:solidFill>
                            <a:schemeClr val="tx1">
                              <a:lumMod val="50000"/>
                              <a:lumOff val="50000"/>
                            </a:schemeClr>
                          </a:solidFill>
                          <a:effectLst/>
                          <a:latin typeface="Segoe UI"/>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10:15-11:15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Defender</a:t>
                      </a:r>
                      <a:b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b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Adaptive Application Control + Adaptive Network Hardening</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11:15-12:15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Build Hands-on: </a:t>
                      </a:r>
                      <a:endParaRPr lang="en-US" sz="800" b="0" i="0" u="none" strike="noStrike" dirty="0">
                        <a:solidFill>
                          <a:schemeClr val="tx1">
                            <a:lumMod val="50000"/>
                            <a:lumOff val="50000"/>
                          </a:schemeClr>
                        </a:solidFill>
                        <a:effectLst/>
                        <a:latin typeface="+mn-lt"/>
                      </a:endParaRPr>
                    </a:p>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Defender Part 1</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12:15-1:15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1:15-2:15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VM/SQL Vulnerability Assessments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4772479"/>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403989094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Azure Defender</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461169"/>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TODO.</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dirty="0">
                <a:cs typeface="Segoe UI"/>
              </a:rPr>
              <a:t>Hands-On Build Activity: </a:t>
            </a:r>
            <a:br>
              <a:rPr lang="en-US" dirty="0">
                <a:cs typeface="Segoe UI"/>
              </a:rPr>
            </a:br>
            <a:r>
              <a:rPr lang="en-US" dirty="0">
                <a:cs typeface="Segoe UI"/>
              </a:rPr>
              <a:t>Azure Defender Part 2</a:t>
            </a:r>
            <a:endParaRPr lang="en-US" dirty="0"/>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676613"/>
          </a:xfrm>
          <a:prstGeom prst="rect">
            <a:avLst/>
          </a:prstGeom>
          <a:noFill/>
        </p:spPr>
        <p:txBody>
          <a:bodyPr wrap="square" lIns="0" tIns="0" rIns="0" bIns="0" rtlCol="0">
            <a:spAutoFit/>
          </a:bodyPr>
          <a:lstStyle/>
          <a:p>
            <a:pPr defTabSz="914192"/>
            <a:r>
              <a:rPr lang="en-US" sz="1765" b="1" dirty="0">
                <a:solidFill>
                  <a:srgbClr val="1A1A1A"/>
                </a:solidFill>
                <a:latin typeface="Segoe UI"/>
              </a:rPr>
              <a:t>Objective: </a:t>
            </a:r>
            <a:r>
              <a:rPr lang="en-US" sz="1765" dirty="0">
                <a:solidFill>
                  <a:srgbClr val="1A1A1A"/>
                </a:solidFill>
                <a:latin typeface="Segoe UI"/>
              </a:rPr>
              <a:t>As a result of participating in this lab, you will be better able to TODO.</a:t>
            </a:r>
          </a:p>
          <a:p>
            <a:pPr defTabSz="914192"/>
            <a:endParaRPr lang="en-US" sz="1765" dirty="0">
              <a:solidFill>
                <a:srgbClr val="1A1A1A"/>
              </a:solidFill>
              <a:latin typeface="Segoe UI"/>
            </a:endParaRPr>
          </a:p>
          <a:p>
            <a:pPr defTabSz="914192"/>
            <a:r>
              <a:rPr lang="en-US" sz="1400" b="1" dirty="0">
                <a:solidFill>
                  <a:srgbClr val="1A1A1A"/>
                </a:solidFill>
                <a:latin typeface="Segoe UI"/>
              </a:rPr>
              <a:t>What you will be doing: </a:t>
            </a:r>
            <a:r>
              <a:rPr lang="en-US" sz="1400" dirty="0">
                <a:solidFill>
                  <a:srgbClr val="1A1A1A"/>
                </a:solidFill>
                <a:latin typeface="Segoe UI"/>
              </a:rPr>
              <a:t>Like the Part 1 exercise, you </a:t>
            </a:r>
            <a:r>
              <a:rPr lang="en-US" sz="1400" b="1" dirty="0">
                <a:solidFill>
                  <a:srgbClr val="1A1A1A"/>
                </a:solidFill>
                <a:latin typeface="Segoe UI"/>
              </a:rPr>
              <a:t>work individually in your lab environment to complete a set of tasks </a:t>
            </a:r>
            <a:r>
              <a:rPr lang="en-US" sz="1400" dirty="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5" y="58862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7A03486E-86C4-461C-896E-98CA25E5B83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84032653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Sentinel</a:t>
            </a:r>
          </a:p>
        </p:txBody>
      </p:sp>
    </p:spTree>
    <p:extLst>
      <p:ext uri="{BB962C8B-B14F-4D97-AF65-F5344CB8AC3E}">
        <p14:creationId xmlns:p14="http://schemas.microsoft.com/office/powerpoint/2010/main" val="192275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7979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599908"/>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TODO</a:t>
            </a: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612475"/>
          </a:xfrm>
          <a:prstGeom prst="rect">
            <a:avLst/>
          </a:prstGeom>
          <a:noFill/>
        </p:spPr>
        <p:txBody>
          <a:bodyPr wrap="square">
            <a:spAutoFit/>
          </a:bodyPr>
          <a:lstStyle/>
          <a:p>
            <a:pPr>
              <a:lnSpc>
                <a:spcPct val="90000"/>
              </a:lnSpc>
              <a:spcAft>
                <a:spcPts val="588"/>
              </a:spcAft>
            </a:pPr>
            <a:r>
              <a:rPr lang="en-US" sz="1600" dirty="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TODO</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234502730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Incidents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235520386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Workbooks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63614724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Hunting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170717947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Notebooks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352433140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customXml/itemProps3.xml><?xml version="1.0" encoding="utf-8"?>
<ds:datastoreItem xmlns:ds="http://schemas.openxmlformats.org/officeDocument/2006/customXml" ds:itemID="{067DA19C-7D5D-441A-8E3C-3B776EE24E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6184</TotalTime>
  <Words>1138</Words>
  <Application>Microsoft Office PowerPoint</Application>
  <PresentationFormat>Widescreen</PresentationFormat>
  <Paragraphs>324</Paragraphs>
  <Slides>42</Slides>
  <Notes>30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42</vt:i4>
      </vt:variant>
    </vt:vector>
  </HeadingPairs>
  <TitlesOfParts>
    <vt:vector size="53" baseType="lpstr">
      <vt:lpstr>Arial</vt:lpstr>
      <vt:lpstr>Calibri</vt:lpstr>
      <vt:lpstr>Consolas</vt:lpstr>
      <vt:lpstr>MentiText</vt:lpstr>
      <vt:lpstr>Segoe UI</vt:lpstr>
      <vt:lpstr>Segoe UI Semibold</vt:lpstr>
      <vt:lpstr>Segoe UI Semilight</vt:lpstr>
      <vt:lpstr>Wingdings</vt:lpstr>
      <vt:lpstr>Analytics Surge</vt:lpstr>
      <vt:lpstr>2_Microsoft Generic 2019</vt:lpstr>
      <vt:lpstr>Analytics Surge</vt:lpstr>
      <vt:lpstr>Welcome to  Azure Defender + Azure Sentinel Better Together!  Day 2</vt:lpstr>
      <vt:lpstr>PowerPoint Presentation</vt:lpstr>
      <vt:lpstr>Azure Sentinel + Azure Defender Better Together!</vt:lpstr>
      <vt:lpstr>Azure Sentinel</vt:lpstr>
      <vt:lpstr>Azure Sentinel</vt:lpstr>
      <vt:lpstr>Azure Sentinel - Incidents</vt:lpstr>
      <vt:lpstr>Azure Sentinel - Workbooks</vt:lpstr>
      <vt:lpstr>Azure Sentinel - Hunting</vt:lpstr>
      <vt:lpstr>Azure Sentinel - Notebooks</vt:lpstr>
      <vt:lpstr>Azure Sentinel – Entity Behavior</vt:lpstr>
      <vt:lpstr>Azure Sentinel - Connectors</vt:lpstr>
      <vt:lpstr>Azure Sentinel – Threat Intelligence</vt:lpstr>
      <vt:lpstr>Azure Sentinel – Analytics</vt:lpstr>
      <vt:lpstr>Azure Sentinel – Automation</vt:lpstr>
      <vt:lpstr>Azure Sentinel – SIEM Integration</vt:lpstr>
      <vt:lpstr>Security Operations Center</vt:lpstr>
      <vt:lpstr>Security Operations Center</vt:lpstr>
      <vt:lpstr>PowerPoint Presentation</vt:lpstr>
      <vt:lpstr>PowerPoint Presentation</vt:lpstr>
      <vt:lpstr>Better together!</vt:lpstr>
      <vt:lpstr>End to End Investigations</vt:lpstr>
      <vt:lpstr>Troubleshooting</vt:lpstr>
      <vt:lpstr>KQL Unions</vt:lpstr>
      <vt:lpstr>Product Integration</vt:lpstr>
      <vt:lpstr>Product Integration</vt:lpstr>
      <vt:lpstr>Hunting</vt:lpstr>
      <vt:lpstr>Hunting</vt:lpstr>
      <vt:lpstr>Pop Quiz</vt:lpstr>
      <vt:lpstr>Best Practices</vt:lpstr>
      <vt:lpstr>Question…</vt:lpstr>
      <vt:lpstr>Best Practices</vt:lpstr>
      <vt:lpstr>PowerPoint Presentation</vt:lpstr>
      <vt:lpstr>Breakout Activity:  Data Lake Design &amp; Security Considerations </vt:lpstr>
      <vt:lpstr>Build Hands-on Lab:  Azure Defender Part 1</vt:lpstr>
      <vt:lpstr>PowerPoint Presentation</vt:lpstr>
      <vt:lpstr>PowerPoint Presentation</vt:lpstr>
      <vt:lpstr>Full Group Activity:  Azure Defender</vt:lpstr>
      <vt:lpstr>Mentimeter Poll</vt:lpstr>
      <vt:lpstr>Hands-On Build Activity:  Azure Defender Part 2</vt:lpstr>
      <vt:lpstr>Lab: individual lab exercise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Chris Givens</cp:lastModifiedBy>
  <cp:revision>227</cp:revision>
  <dcterms:created xsi:type="dcterms:W3CDTF">2020-05-01T23:34:12Z</dcterms:created>
  <dcterms:modified xsi:type="dcterms:W3CDTF">2021-05-27T00:32:03Z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